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0" y="9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D1A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199559"/>
            <a:ext cx="3371850" cy="635"/>
          </a:xfrm>
          <a:custGeom>
            <a:avLst/>
            <a:gdLst/>
            <a:ahLst/>
            <a:cxnLst/>
            <a:rect l="l" t="t" r="r" b="b"/>
            <a:pathLst>
              <a:path w="3371850" h="635">
                <a:moveTo>
                  <a:pt x="0" y="0"/>
                </a:moveTo>
                <a:lnTo>
                  <a:pt x="3371761" y="360"/>
                </a:lnTo>
              </a:path>
            </a:pathLst>
          </a:custGeom>
          <a:ln w="25560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6199559"/>
            <a:ext cx="3371850" cy="635"/>
          </a:xfrm>
          <a:custGeom>
            <a:avLst/>
            <a:gdLst/>
            <a:ahLst/>
            <a:cxnLst/>
            <a:rect l="l" t="t" r="r" b="b"/>
            <a:pathLst>
              <a:path w="3371850" h="635">
                <a:moveTo>
                  <a:pt x="0" y="0"/>
                </a:moveTo>
                <a:lnTo>
                  <a:pt x="3371761" y="360"/>
                </a:lnTo>
              </a:path>
            </a:pathLst>
          </a:custGeom>
          <a:ln w="25560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736126" y="1189075"/>
            <a:ext cx="407670" cy="819150"/>
          </a:xfrm>
          <a:custGeom>
            <a:avLst/>
            <a:gdLst/>
            <a:ahLst/>
            <a:cxnLst/>
            <a:rect l="l" t="t" r="r" b="b"/>
            <a:pathLst>
              <a:path w="407670" h="819150">
                <a:moveTo>
                  <a:pt x="407517" y="0"/>
                </a:moveTo>
                <a:lnTo>
                  <a:pt x="356539" y="3175"/>
                </a:lnTo>
                <a:lnTo>
                  <a:pt x="307390" y="12471"/>
                </a:lnTo>
                <a:lnTo>
                  <a:pt x="260502" y="27660"/>
                </a:lnTo>
                <a:lnTo>
                  <a:pt x="215874" y="48056"/>
                </a:lnTo>
                <a:lnTo>
                  <a:pt x="174637" y="73660"/>
                </a:lnTo>
                <a:lnTo>
                  <a:pt x="136817" y="103352"/>
                </a:lnTo>
                <a:lnTo>
                  <a:pt x="102831" y="137579"/>
                </a:lnTo>
                <a:lnTo>
                  <a:pt x="73164" y="175425"/>
                </a:lnTo>
                <a:lnTo>
                  <a:pt x="47790" y="217131"/>
                </a:lnTo>
                <a:lnTo>
                  <a:pt x="27406" y="261556"/>
                </a:lnTo>
                <a:lnTo>
                  <a:pt x="12446" y="308698"/>
                </a:lnTo>
                <a:lnTo>
                  <a:pt x="3162" y="358101"/>
                </a:lnTo>
                <a:lnTo>
                  <a:pt x="0" y="409321"/>
                </a:lnTo>
                <a:lnTo>
                  <a:pt x="901" y="435165"/>
                </a:lnTo>
                <a:lnTo>
                  <a:pt x="7238" y="485698"/>
                </a:lnTo>
                <a:lnTo>
                  <a:pt x="19253" y="533984"/>
                </a:lnTo>
                <a:lnTo>
                  <a:pt x="36918" y="579983"/>
                </a:lnTo>
                <a:lnTo>
                  <a:pt x="60020" y="622820"/>
                </a:lnTo>
                <a:lnTo>
                  <a:pt x="87426" y="662482"/>
                </a:lnTo>
                <a:lnTo>
                  <a:pt x="119367" y="698754"/>
                </a:lnTo>
                <a:lnTo>
                  <a:pt x="155384" y="730707"/>
                </a:lnTo>
                <a:lnTo>
                  <a:pt x="194805" y="758583"/>
                </a:lnTo>
                <a:lnTo>
                  <a:pt x="237845" y="781469"/>
                </a:lnTo>
                <a:lnTo>
                  <a:pt x="283375" y="799376"/>
                </a:lnTo>
                <a:lnTo>
                  <a:pt x="331622" y="811618"/>
                </a:lnTo>
                <a:lnTo>
                  <a:pt x="381914" y="817968"/>
                </a:lnTo>
                <a:lnTo>
                  <a:pt x="407517" y="818642"/>
                </a:lnTo>
                <a:lnTo>
                  <a:pt x="407517" y="0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580320" y="1257122"/>
            <a:ext cx="635" cy="5601335"/>
          </a:xfrm>
          <a:custGeom>
            <a:avLst/>
            <a:gdLst/>
            <a:ahLst/>
            <a:cxnLst/>
            <a:rect l="l" t="t" r="r" b="b"/>
            <a:pathLst>
              <a:path w="634" h="5601334">
                <a:moveTo>
                  <a:pt x="0" y="0"/>
                </a:moveTo>
                <a:lnTo>
                  <a:pt x="360" y="5600883"/>
                </a:lnTo>
              </a:path>
            </a:pathLst>
          </a:custGeom>
          <a:ln w="25560">
            <a:solidFill>
              <a:srgbClr val="EEEC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80320" y="1257122"/>
            <a:ext cx="635" cy="5601335"/>
          </a:xfrm>
          <a:custGeom>
            <a:avLst/>
            <a:gdLst/>
            <a:ahLst/>
            <a:cxnLst/>
            <a:rect l="l" t="t" r="r" b="b"/>
            <a:pathLst>
              <a:path w="634" h="5601334">
                <a:moveTo>
                  <a:pt x="0" y="0"/>
                </a:moveTo>
                <a:lnTo>
                  <a:pt x="360" y="5600883"/>
                </a:lnTo>
              </a:path>
            </a:pathLst>
          </a:custGeom>
          <a:ln w="2556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5579" y="1074775"/>
            <a:ext cx="7352840" cy="165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F5F5F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5579" y="1074775"/>
            <a:ext cx="7352840" cy="165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roboto.org/" TargetMode="External"/><Relationship Id="rId2" Type="http://schemas.openxmlformats.org/officeDocument/2006/relationships/hyperlink" Target="http://www.firstlegoleague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wroboto.org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wroboto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ro2017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highlandmirror.com/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5579" y="1074775"/>
            <a:ext cx="6267221" cy="1146981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>
              <a:lnSpc>
                <a:spcPct val="83700"/>
              </a:lnSpc>
              <a:spcBef>
                <a:spcPts val="880"/>
              </a:spcBef>
            </a:pPr>
            <a:r>
              <a:rPr i="1" spc="254" dirty="0"/>
              <a:t>LEGO</a:t>
            </a:r>
            <a:r>
              <a:rPr sz="3975" i="1" spc="382" baseline="25157" dirty="0"/>
              <a:t>®  </a:t>
            </a:r>
            <a:r>
              <a:rPr sz="4000" spc="409" dirty="0"/>
              <a:t>MINDSTORMS</a:t>
            </a:r>
            <a:r>
              <a:rPr sz="3975" spc="615" baseline="25157" dirty="0"/>
              <a:t>®  </a:t>
            </a:r>
            <a:r>
              <a:rPr lang="ru-RU" sz="4000" spc="285" dirty="0"/>
              <a:t>СОРЕВНОВАНИЯ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95579" y="2911157"/>
            <a:ext cx="498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0" dirty="0">
                <a:solidFill>
                  <a:srgbClr val="F5F5F5"/>
                </a:solidFill>
                <a:latin typeface="Trebuchet MS"/>
                <a:cs typeface="Trebuchet MS"/>
              </a:rPr>
              <a:t>FIRST</a:t>
            </a:r>
            <a:r>
              <a:rPr sz="1800" i="1" spc="-195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1800" i="1" spc="-5" dirty="0">
                <a:solidFill>
                  <a:srgbClr val="F5F5F5"/>
                </a:solidFill>
                <a:latin typeface="Trebuchet MS"/>
                <a:cs typeface="Trebuchet MS"/>
              </a:rPr>
              <a:t>LEGO</a:t>
            </a:r>
            <a:r>
              <a:rPr sz="1800" i="1" spc="-190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1800" i="1" spc="-25" dirty="0">
                <a:solidFill>
                  <a:srgbClr val="F5F5F5"/>
                </a:solidFill>
                <a:latin typeface="Trebuchet MS"/>
                <a:cs typeface="Trebuchet MS"/>
              </a:rPr>
              <a:t>LEAGUE</a:t>
            </a:r>
            <a:r>
              <a:rPr sz="1800" i="1" spc="-190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lang="ru-RU" i="1" spc="-60" dirty="0">
                <a:solidFill>
                  <a:srgbClr val="F5F5F5"/>
                </a:solidFill>
                <a:latin typeface="Trebuchet MS"/>
                <a:cs typeface="Trebuchet MS"/>
              </a:rPr>
              <a:t>и </a:t>
            </a:r>
            <a:r>
              <a:rPr sz="1800" i="1" spc="15" dirty="0">
                <a:solidFill>
                  <a:srgbClr val="F5F5F5"/>
                </a:solidFill>
                <a:latin typeface="Trebuchet MS"/>
                <a:cs typeface="Trebuchet MS"/>
              </a:rPr>
              <a:t>WORLD</a:t>
            </a:r>
            <a:r>
              <a:rPr sz="1800" i="1" spc="-180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1800" i="1" spc="-10" dirty="0">
                <a:solidFill>
                  <a:srgbClr val="F5F5F5"/>
                </a:solidFill>
                <a:latin typeface="Trebuchet MS"/>
                <a:cs typeface="Trebuchet MS"/>
              </a:rPr>
              <a:t>ROBOT</a:t>
            </a:r>
            <a:r>
              <a:rPr sz="1800" i="1" spc="-265" dirty="0">
                <a:solidFill>
                  <a:srgbClr val="F5F5F5"/>
                </a:solidFill>
                <a:latin typeface="Trebuchet MS"/>
                <a:cs typeface="Trebuchet MS"/>
              </a:rPr>
              <a:t> </a:t>
            </a:r>
            <a:r>
              <a:rPr sz="1800" i="1" spc="-20" dirty="0">
                <a:solidFill>
                  <a:srgbClr val="F5F5F5"/>
                </a:solidFill>
                <a:latin typeface="Trebuchet MS"/>
                <a:cs typeface="Trebuchet MS"/>
              </a:rPr>
              <a:t>OLYMPIAD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3519" y="3580205"/>
            <a:ext cx="3083039" cy="709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160" y="3645724"/>
            <a:ext cx="1849678" cy="578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139" y="4991938"/>
            <a:ext cx="7959725" cy="1787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90" dirty="0">
                <a:solidFill>
                  <a:srgbClr val="FFFFFF"/>
                </a:solidFill>
                <a:latin typeface="Arial"/>
                <a:cs typeface="Arial"/>
              </a:rPr>
              <a:t>Создан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Sanjay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800" spc="-70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800" spc="-40" dirty="0">
                <a:solidFill>
                  <a:srgbClr val="FFFFFF"/>
                </a:solidFill>
                <a:latin typeface="Arial"/>
                <a:cs typeface="Arial"/>
              </a:rPr>
              <a:t>Arvind</a:t>
            </a:r>
            <a:r>
              <a:rPr sz="18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Seshan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EV3Lessons.com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lang="ru-RU" sz="1800" spc="-10" dirty="0">
                <a:solidFill>
                  <a:srgbClr val="FFFFFF"/>
                </a:solidFill>
                <a:latin typeface="Arial"/>
                <a:cs typeface="Arial"/>
              </a:rPr>
              <a:t>С помощью 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Dominic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Bruneau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800" spc="-105" dirty="0">
                <a:solidFill>
                  <a:srgbClr val="FFFFFF"/>
                </a:solidFill>
                <a:latin typeface="Arial"/>
                <a:cs typeface="Arial"/>
              </a:rPr>
              <a:t>Канада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),</a:t>
            </a:r>
            <a:r>
              <a:rPr sz="18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Nilesh</a:t>
            </a:r>
            <a:r>
              <a:rPr sz="180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Shah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800" spc="-55" dirty="0">
                <a:solidFill>
                  <a:srgbClr val="FFFFFF"/>
                </a:solidFill>
                <a:latin typeface="Arial"/>
                <a:cs typeface="Arial"/>
              </a:rPr>
              <a:t>Индия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),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Atul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Raut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800" spc="-55" dirty="0">
                <a:solidFill>
                  <a:srgbClr val="FFFFFF"/>
                </a:solidFill>
                <a:latin typeface="Arial"/>
                <a:cs typeface="Arial"/>
              </a:rPr>
              <a:t>Индия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),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800" spc="-75" dirty="0">
                <a:solidFill>
                  <a:srgbClr val="FFFFFF"/>
                </a:solidFill>
                <a:latin typeface="Arial"/>
                <a:cs typeface="Arial"/>
              </a:rPr>
              <a:t>и 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Alex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Crooks</a:t>
            </a:r>
            <a:r>
              <a:rPr sz="1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ru-RU" sz="1800" spc="-105" dirty="0">
                <a:solidFill>
                  <a:srgbClr val="FFFFFF"/>
                </a:solidFill>
                <a:latin typeface="Arial"/>
                <a:cs typeface="Arial"/>
              </a:rPr>
              <a:t>США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lang="ru-RU" sz="1800" spc="-5" dirty="0">
                <a:solidFill>
                  <a:srgbClr val="FFFFFF"/>
                </a:solidFill>
                <a:latin typeface="Arial"/>
                <a:cs typeface="Arial"/>
              </a:rPr>
              <a:t>Пожалуйста отправляйте любые исправления по адресу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team@ev3lessons.com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8807" y="311396"/>
            <a:ext cx="3340735" cy="657860"/>
          </a:xfrm>
          <a:custGeom>
            <a:avLst/>
            <a:gdLst/>
            <a:ahLst/>
            <a:cxnLst/>
            <a:rect l="l" t="t" r="r" b="b"/>
            <a:pathLst>
              <a:path w="3340735" h="657860">
                <a:moveTo>
                  <a:pt x="0" y="657359"/>
                </a:moveTo>
                <a:lnTo>
                  <a:pt x="3340684" y="657359"/>
                </a:lnTo>
                <a:lnTo>
                  <a:pt x="3340684" y="0"/>
                </a:lnTo>
                <a:lnTo>
                  <a:pt x="0" y="0"/>
                </a:lnTo>
                <a:lnTo>
                  <a:pt x="0" y="65735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79504" y="311396"/>
            <a:ext cx="3521710" cy="657860"/>
          </a:xfrm>
          <a:custGeom>
            <a:avLst/>
            <a:gdLst/>
            <a:ahLst/>
            <a:cxnLst/>
            <a:rect l="l" t="t" r="r" b="b"/>
            <a:pathLst>
              <a:path w="3521709" h="657860">
                <a:moveTo>
                  <a:pt x="0" y="657359"/>
                </a:moveTo>
                <a:lnTo>
                  <a:pt x="3521608" y="657359"/>
                </a:lnTo>
                <a:lnTo>
                  <a:pt x="3521608" y="0"/>
                </a:lnTo>
                <a:lnTo>
                  <a:pt x="0" y="0"/>
                </a:lnTo>
                <a:lnTo>
                  <a:pt x="0" y="65735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16580"/>
              </p:ext>
            </p:extLst>
          </p:nvPr>
        </p:nvGraphicFramePr>
        <p:xfrm>
          <a:off x="188280" y="292323"/>
          <a:ext cx="8707120" cy="5306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5" dirty="0">
                          <a:latin typeface="Trebuchet MS"/>
                          <a:cs typeface="Trebuchet MS"/>
                        </a:rPr>
                        <a:t>Стоимость</a:t>
                      </a:r>
                      <a:r>
                        <a:rPr sz="1600" b="1" spc="5" dirty="0">
                          <a:latin typeface="Trebuchet MS"/>
                          <a:cs typeface="Trebuchet MS"/>
                        </a:rPr>
                        <a:t>*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46379" marR="227329" indent="118110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sz="1400" spc="-114" dirty="0">
                          <a:latin typeface="Arial"/>
                          <a:cs typeface="Arial"/>
                        </a:rPr>
                        <a:t>US$225 </a:t>
                      </a:r>
                      <a:r>
                        <a:rPr lang="ru-RU" sz="1400" spc="-114" dirty="0">
                          <a:latin typeface="Arial"/>
                          <a:cs typeface="Arial"/>
                        </a:rPr>
                        <a:t>нац. </a:t>
                      </a:r>
                      <a:r>
                        <a:rPr lang="ru-RU" sz="1400" spc="-30" dirty="0">
                          <a:latin typeface="Arial"/>
                          <a:cs typeface="Arial"/>
                        </a:rPr>
                        <a:t>регистрация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US$75  </a:t>
                      </a:r>
                      <a:r>
                        <a:rPr lang="ru-RU" sz="1400" spc="-135" dirty="0">
                          <a:latin typeface="Arial"/>
                          <a:cs typeface="Arial"/>
                        </a:rPr>
                        <a:t>реквизиты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US$150-$200</a:t>
                      </a:r>
                      <a:r>
                        <a:rPr sz="1400" spc="-29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ru-RU" sz="1400" spc="-40" dirty="0">
                          <a:latin typeface="Arial"/>
                          <a:cs typeface="Arial"/>
                        </a:rPr>
                        <a:t> локальные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739775" marR="420370" indent="-301625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US$150 </a:t>
                      </a:r>
                      <a:r>
                        <a:rPr lang="ru-RU" sz="1400" spc="-110" dirty="0">
                          <a:latin typeface="Arial"/>
                          <a:cs typeface="Arial"/>
                        </a:rPr>
                        <a:t>нац. регистрация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US$80  </a:t>
                      </a:r>
                      <a:r>
                        <a:rPr lang="ru-RU" sz="1400" spc="-55" dirty="0">
                          <a:latin typeface="Arial"/>
                          <a:cs typeface="Arial"/>
                        </a:rPr>
                        <a:t>реквизиты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US$150 </a:t>
                      </a:r>
                      <a:r>
                        <a:rPr lang="ru-RU" sz="1400" spc="-40" dirty="0">
                          <a:latin typeface="Arial"/>
                          <a:cs typeface="Arial"/>
                        </a:rPr>
                        <a:t>локальные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55" dirty="0">
                          <a:latin typeface="Trebuchet MS"/>
                          <a:cs typeface="Trebuchet MS"/>
                        </a:rPr>
                        <a:t>Сайт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30" dirty="0">
                          <a:latin typeface="Arial"/>
                          <a:cs typeface="Arial"/>
                          <a:hlinkClick r:id="rId2"/>
                        </a:rPr>
                        <a:t>www.firstlegoleague.org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  <a:hlinkClick r:id="rId3"/>
                        </a:rPr>
                        <a:t>http://www.wroboto.org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55" dirty="0">
                          <a:latin typeface="Trebuchet MS"/>
                          <a:cs typeface="Trebuchet MS"/>
                        </a:rPr>
                        <a:t>Участники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29,000 </a:t>
                      </a:r>
                      <a:r>
                        <a:rPr lang="ru-RU" sz="1400" spc="-55" dirty="0">
                          <a:latin typeface="Arial"/>
                          <a:cs typeface="Arial"/>
                        </a:rPr>
                        <a:t>команд по всему миру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22,000+ </a:t>
                      </a:r>
                      <a:r>
                        <a:rPr lang="ru-RU" sz="1400" spc="-70" dirty="0">
                          <a:latin typeface="Arial"/>
                          <a:cs typeface="Arial"/>
                        </a:rPr>
                        <a:t>команд по всему миру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944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35" dirty="0">
                          <a:latin typeface="Trebuchet MS"/>
                          <a:cs typeface="Trebuchet MS"/>
                        </a:rPr>
                        <a:t>Возраст</a:t>
                      </a:r>
                      <a:r>
                        <a:rPr sz="1600" b="1" spc="35" dirty="0">
                          <a:latin typeface="Trebuchet MS"/>
                          <a:cs typeface="Trebuchet MS"/>
                        </a:rPr>
                        <a:t>*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9-14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lang="ru-RU" sz="1400" spc="-10" dirty="0">
                          <a:latin typeface="Arial"/>
                          <a:cs typeface="Arial"/>
                        </a:rPr>
                        <a:t>Северная Америка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9-16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(</a:t>
                      </a:r>
                      <a:r>
                        <a:rPr lang="ru-RU" sz="1400" spc="-65" dirty="0">
                          <a:latin typeface="Arial"/>
                          <a:cs typeface="Arial"/>
                        </a:rPr>
                        <a:t>Где-либо еще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400" spc="-50" dirty="0">
                          <a:latin typeface="Arial"/>
                          <a:cs typeface="Arial"/>
                        </a:rPr>
                        <a:t>До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(Elementary)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ts val="1655"/>
                        </a:lnSpc>
                        <a:spcBef>
                          <a:spcPts val="20"/>
                        </a:spcBef>
                      </a:pPr>
                      <a:r>
                        <a:rPr sz="1400" spc="-125" dirty="0">
                          <a:latin typeface="Arial"/>
                          <a:cs typeface="Arial"/>
                        </a:rPr>
                        <a:t>13-15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(Junior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High)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ts val="1655"/>
                        </a:lnSpc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16-19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(Senior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High)</a:t>
                      </a:r>
                      <a:endParaRPr sz="1400" dirty="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-85" dirty="0">
                          <a:latin typeface="Arial"/>
                          <a:cs typeface="Arial"/>
                        </a:rPr>
                        <a:t>10-19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(Football)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65" dirty="0">
                          <a:latin typeface="Trebuchet MS"/>
                          <a:cs typeface="Trebuchet MS"/>
                        </a:rPr>
                        <a:t>Требования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159385" indent="272415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lang="ru-RU" sz="1400" spc="-45" dirty="0">
                          <a:latin typeface="Arial"/>
                          <a:cs typeface="Arial"/>
                        </a:rPr>
                        <a:t>Ученики </a:t>
                      </a:r>
                      <a:r>
                        <a:rPr lang="ru-RU" sz="1400" b="1" spc="-45" dirty="0">
                          <a:latin typeface="Arial"/>
                          <a:cs typeface="Arial"/>
                        </a:rPr>
                        <a:t>должны </a:t>
                      </a:r>
                      <a:r>
                        <a:rPr lang="ru-RU" sz="1400" b="0" spc="-45" dirty="0">
                          <a:latin typeface="Arial"/>
                          <a:cs typeface="Arial"/>
                        </a:rPr>
                        <a:t>завершить все 3 компонента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ru-RU" sz="1400" spc="-45" dirty="0">
                          <a:latin typeface="Arial"/>
                          <a:cs typeface="Arial"/>
                        </a:rPr>
                        <a:t> Робот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ru-RU" sz="1400" spc="-125" dirty="0">
                          <a:latin typeface="Arial"/>
                          <a:cs typeface="Arial"/>
                        </a:rPr>
                        <a:t>Проект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ru-RU" sz="1400" spc="-175" dirty="0">
                          <a:latin typeface="Arial"/>
                          <a:cs typeface="Arial"/>
                        </a:rPr>
                        <a:t>Ключевые ценности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770255" marR="175895" indent="-576580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lang="ru-RU" sz="1400" spc="-45" dirty="0">
                          <a:latin typeface="Arial"/>
                          <a:cs typeface="Arial"/>
                        </a:rPr>
                        <a:t>Ученики </a:t>
                      </a:r>
                      <a:r>
                        <a:rPr lang="ru-RU" sz="1400" b="1" spc="-45" dirty="0">
                          <a:latin typeface="Arial"/>
                          <a:cs typeface="Arial"/>
                        </a:rPr>
                        <a:t>выбирают</a:t>
                      </a:r>
                      <a:r>
                        <a:rPr lang="ru-RU" sz="1400" b="0" spc="-45" dirty="0">
                          <a:latin typeface="Arial"/>
                          <a:cs typeface="Arial"/>
                        </a:rPr>
                        <a:t> м/у основной, творческой, и футболом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20" dirty="0">
                          <a:latin typeface="Trebuchet MS"/>
                          <a:cs typeface="Trebuchet MS"/>
                        </a:rPr>
                        <a:t>Кол-во участников</a:t>
                      </a:r>
                      <a:r>
                        <a:rPr sz="1600" b="1" spc="-15" dirty="0">
                          <a:latin typeface="Trebuchet MS"/>
                          <a:cs typeface="Trebuchet MS"/>
                        </a:rPr>
                        <a:t>*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2-10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2-3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25" dirty="0">
                          <a:latin typeface="Trebuchet MS"/>
                          <a:cs typeface="Trebuchet MS"/>
                        </a:rPr>
                        <a:t>Роботы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36525" marR="115570" algn="ctr">
                        <a:lnSpc>
                          <a:spcPct val="101200"/>
                        </a:lnSpc>
                        <a:spcBef>
                          <a:spcPts val="170"/>
                        </a:spcBef>
                      </a:pPr>
                      <a:r>
                        <a:rPr sz="1400" spc="-110" dirty="0">
                          <a:latin typeface="Arial"/>
                          <a:cs typeface="Arial"/>
                        </a:rPr>
                        <a:t>LEGO 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MINDSTORMS </a:t>
                      </a:r>
                      <a:r>
                        <a:rPr lang="ru-RU" sz="1400" spc="-60" dirty="0">
                          <a:latin typeface="Arial"/>
                          <a:cs typeface="Arial"/>
                        </a:rPr>
                        <a:t>и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LEGO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ru-RU" sz="1400" spc="-45" dirty="0">
                          <a:latin typeface="Arial"/>
                          <a:cs typeface="Arial"/>
                        </a:rPr>
                        <a:t> детали, автономно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71780" marR="252729" algn="ctr">
                        <a:lnSpc>
                          <a:spcPct val="101200"/>
                        </a:lnSpc>
                        <a:spcBef>
                          <a:spcPts val="170"/>
                        </a:spcBef>
                      </a:pPr>
                      <a:r>
                        <a:rPr sz="1400" spc="-90" dirty="0">
                          <a:latin typeface="Arial"/>
                          <a:cs typeface="Arial"/>
                        </a:rPr>
                        <a:t>NXT,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EV3, 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LEGO </a:t>
                      </a:r>
                      <a:r>
                        <a:rPr lang="ru-RU" sz="1400" spc="-45" dirty="0">
                          <a:latin typeface="Arial"/>
                          <a:cs typeface="Arial"/>
                        </a:rPr>
                        <a:t>детали и </a:t>
                      </a:r>
                      <a:r>
                        <a:rPr sz="1400" spc="-65" dirty="0" err="1">
                          <a:latin typeface="Arial"/>
                          <a:cs typeface="Arial"/>
                        </a:rPr>
                        <a:t>HiTechnic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 </a:t>
                      </a:r>
                      <a:r>
                        <a:rPr lang="ru-RU" sz="1400" spc="-55" dirty="0">
                          <a:latin typeface="Arial"/>
                          <a:cs typeface="Arial"/>
                        </a:rPr>
                        <a:t>Цвет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lang="ru-RU" sz="1400" spc="-85" dirty="0" err="1">
                          <a:latin typeface="Arial"/>
                          <a:cs typeface="Arial"/>
                        </a:rPr>
                        <a:t>ИКсикер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, </a:t>
                      </a:r>
                      <a:r>
                        <a:rPr lang="ru-RU" sz="1400" spc="-95" dirty="0">
                          <a:latin typeface="Arial"/>
                          <a:cs typeface="Arial"/>
                        </a:rPr>
                        <a:t>компас, </a:t>
                      </a:r>
                      <a:r>
                        <a:rPr lang="ru-RU" sz="1400" spc="-40" dirty="0">
                          <a:latin typeface="Arial"/>
                          <a:cs typeface="Arial"/>
                        </a:rPr>
                        <a:t>автономно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600" b="1" spc="-20" dirty="0">
                          <a:latin typeface="Trebuchet MS"/>
                          <a:cs typeface="Trebuchet MS"/>
                        </a:rPr>
                        <a:t>Даты сезонов</a:t>
                      </a:r>
                      <a:r>
                        <a:rPr sz="1600" b="1" spc="5" dirty="0">
                          <a:latin typeface="Trebuchet MS"/>
                          <a:cs typeface="Trebuchet MS"/>
                        </a:rPr>
                        <a:t>*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400" spc="-65" dirty="0">
                          <a:latin typeface="Arial"/>
                          <a:cs typeface="Arial"/>
                        </a:rPr>
                        <a:t>Сентябрь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-</a:t>
                      </a:r>
                      <a:r>
                        <a:rPr lang="ru-RU" sz="1400" spc="-65" dirty="0">
                          <a:latin typeface="Arial"/>
                          <a:cs typeface="Arial"/>
                        </a:rPr>
                        <a:t>Январь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868044" marR="848994" indent="173355">
                        <a:lnSpc>
                          <a:spcPct val="101200"/>
                        </a:lnSpc>
                        <a:spcBef>
                          <a:spcPts val="204"/>
                        </a:spcBef>
                      </a:pPr>
                      <a:r>
                        <a:rPr lang="ru-RU" sz="1400" spc="-55" dirty="0">
                          <a:latin typeface="Arial"/>
                          <a:cs typeface="Arial"/>
                        </a:rPr>
                        <a:t>Январь-Сентябрь, можно участвовать посредством видео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4800" y="5715000"/>
            <a:ext cx="80962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lang="ru-RU" sz="1200" spc="-5" dirty="0">
                <a:latin typeface="Arial"/>
                <a:cs typeface="Arial"/>
              </a:rPr>
              <a:t>Примечание. Существуют региональные различия в расходах, требованиях (возраст / количество членов команды) в FIRST LEGO </a:t>
            </a:r>
            <a:r>
              <a:rPr lang="ru-RU" sz="1200" spc="-5" dirty="0" err="1">
                <a:latin typeface="Arial"/>
                <a:cs typeface="Arial"/>
              </a:rPr>
              <a:t>League</a:t>
            </a:r>
            <a:r>
              <a:rPr lang="ru-RU" sz="1200" spc="-5" dirty="0">
                <a:latin typeface="Arial"/>
                <a:cs typeface="Arial"/>
              </a:rPr>
              <a:t>. Все цифры стоимости являются приблизительными. Обратитесь к местному организатору за более точными и актуальными номерами и датами. Есть некоторые возможности международного уровня, доступные для меньшего числа квалификационных команд.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7419" y="268533"/>
            <a:ext cx="1741423" cy="723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37347" y="386565"/>
            <a:ext cx="1528800" cy="5075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5414" y="314327"/>
            <a:ext cx="3557904" cy="657225"/>
          </a:xfrm>
          <a:custGeom>
            <a:avLst/>
            <a:gdLst/>
            <a:ahLst/>
            <a:cxnLst/>
            <a:rect l="l" t="t" r="r" b="b"/>
            <a:pathLst>
              <a:path w="3557904" h="657225">
                <a:moveTo>
                  <a:pt x="0" y="657222"/>
                </a:moveTo>
                <a:lnTo>
                  <a:pt x="3557587" y="657222"/>
                </a:lnTo>
                <a:lnTo>
                  <a:pt x="3557587" y="0"/>
                </a:lnTo>
                <a:lnTo>
                  <a:pt x="0" y="0"/>
                </a:lnTo>
                <a:lnTo>
                  <a:pt x="0" y="657222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73002" y="314327"/>
            <a:ext cx="3986529" cy="657225"/>
          </a:xfrm>
          <a:custGeom>
            <a:avLst/>
            <a:gdLst/>
            <a:ahLst/>
            <a:cxnLst/>
            <a:rect l="l" t="t" r="r" b="b"/>
            <a:pathLst>
              <a:path w="3986529" h="657225">
                <a:moveTo>
                  <a:pt x="0" y="657222"/>
                </a:moveTo>
                <a:lnTo>
                  <a:pt x="3986212" y="657222"/>
                </a:lnTo>
                <a:lnTo>
                  <a:pt x="3986212" y="0"/>
                </a:lnTo>
                <a:lnTo>
                  <a:pt x="0" y="0"/>
                </a:lnTo>
                <a:lnTo>
                  <a:pt x="0" y="65722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7257" y="300334"/>
            <a:ext cx="1741423" cy="723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7947" y="400350"/>
            <a:ext cx="1528800" cy="507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281540"/>
              </p:ext>
            </p:extLst>
          </p:nvPr>
        </p:nvGraphicFramePr>
        <p:xfrm>
          <a:off x="165337" y="295245"/>
          <a:ext cx="8794194" cy="383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9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0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996439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Robot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Game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564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ru-RU" sz="1400" b="1" spc="-5" dirty="0">
                          <a:latin typeface="Arial"/>
                          <a:cs typeface="Arial"/>
                        </a:rPr>
                        <a:t>Основная категория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035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25" dirty="0">
                          <a:latin typeface="Trebuchet MS"/>
                          <a:cs typeface="Trebuchet MS"/>
                        </a:rPr>
                        <a:t>Сборка робота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marR="201930" indent="-171450">
                        <a:lnSpc>
                          <a:spcPct val="100699"/>
                        </a:lnSpc>
                        <a:spcBef>
                          <a:spcPts val="21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Зачастую робот состоит из шасси и множества </a:t>
                      </a:r>
                      <a:r>
                        <a:rPr lang="ru-RU" sz="1200" spc="-40" dirty="0" err="1">
                          <a:latin typeface="Arial"/>
                          <a:cs typeface="Arial"/>
                        </a:rPr>
                        <a:t>приспособ</a:t>
                      </a:r>
                      <a:r>
                        <a:rPr lang="ru-RU" sz="1200" spc="-40" dirty="0">
                          <a:latin typeface="Arial"/>
                          <a:cs typeface="Arial"/>
                        </a:rPr>
                        <a:t>, которые можно установить/снять во время игры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0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Робот заранее собран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Существуют ограничения по размеру робота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300355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Робот может быть изменен командой в любое время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.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marR="426084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Робот - это единое подвижное устройство, обычно с моторизованными механизмами для выполнения миссий.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434340" indent="-171450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Робот заранее спроектирован, но должен быть собран за 150мин (в период самого соревнования)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0" lvl="0" indent="-171450" defTabSz="914400" eaLnBrk="1" fontAlgn="auto" latinLnBrk="0" hangingPunct="1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>
                          <a:tab pos="269240" algn="l"/>
                        </a:tabLst>
                        <a:defRPr/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Существуют ограничения по размеру робота</a:t>
                      </a:r>
                      <a:endParaRPr lang="ru-RU" sz="1200" dirty="0">
                        <a:latin typeface="Arial"/>
                        <a:cs typeface="Arial"/>
                      </a:endParaRPr>
                    </a:p>
                    <a:p>
                      <a:pPr marL="268605" marR="494030" indent="-171450">
                        <a:lnSpc>
                          <a:spcPts val="1430"/>
                        </a:lnSpc>
                        <a:spcBef>
                          <a:spcPts val="5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25" dirty="0">
                          <a:latin typeface="Arial"/>
                          <a:cs typeface="Arial"/>
                        </a:rPr>
                        <a:t>Изменения кода и робота разрешены, только в специальное отведенное время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1967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20" dirty="0">
                          <a:latin typeface="Trebuchet MS"/>
                          <a:cs typeface="Trebuchet MS"/>
                        </a:rPr>
                        <a:t>Задание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marR="177800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sz="1200" spc="-75" dirty="0">
                          <a:latin typeface="Arial"/>
                          <a:cs typeface="Arial"/>
                        </a:rPr>
                        <a:t>15-20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ru-RU" sz="1200" spc="-105" dirty="0">
                          <a:latin typeface="Arial"/>
                          <a:cs typeface="Arial"/>
                        </a:rPr>
                        <a:t>различных заданий, требующих различных действий от робота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Заданий меняются каждый год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  <a:p>
                      <a:pPr marL="268605" marR="311150" indent="-171450" algn="just">
                        <a:lnSpc>
                          <a:spcPts val="1430"/>
                        </a:lnSpc>
                        <a:spcBef>
                          <a:spcPts val="5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10" dirty="0">
                          <a:latin typeface="Arial"/>
                          <a:cs typeface="Arial"/>
                        </a:rPr>
                        <a:t>Все реквизиты и объекты обычно расположены неподвижно.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39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В некоторые годы была совместное задание, которое охватывает два игровых стола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Задания отличаются в каждой возрастной группе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290830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Миссии обычно вращаются вокруг распознавания и перемещения множества похожих на кубы объектов.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37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60" dirty="0">
                          <a:latin typeface="Arial"/>
                          <a:cs typeface="Arial"/>
                        </a:rPr>
                        <a:t>Направление / конфигурация / ориентация / комбинация модели миссий меняются в каждом раунде.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637283" y="4224526"/>
            <a:ext cx="3055226" cy="22914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1904" y="4224529"/>
            <a:ext cx="3469576" cy="227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0196" y="6486718"/>
            <a:ext cx="401700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100" spc="-5" dirty="0">
                <a:latin typeface="Arial"/>
                <a:cs typeface="Arial"/>
              </a:rPr>
              <a:t>Фото предоставлено</a:t>
            </a:r>
            <a:r>
              <a:rPr sz="1100" spc="-5" dirty="0">
                <a:latin typeface="Arial"/>
                <a:cs typeface="Arial"/>
              </a:rPr>
              <a:t>: </a:t>
            </a:r>
            <a:r>
              <a:rPr sz="1100" dirty="0">
                <a:latin typeface="Arial"/>
                <a:cs typeface="Arial"/>
              </a:rPr>
              <a:t>Droids Robotics </a:t>
            </a:r>
            <a:r>
              <a:rPr lang="ru-RU" sz="1100" dirty="0">
                <a:latin typeface="Arial"/>
                <a:cs typeface="Arial"/>
              </a:rPr>
              <a:t>и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  <a:hlinkClick r:id="rId6"/>
              </a:rPr>
              <a:t>www.wroboto.org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5414" y="328615"/>
            <a:ext cx="3557904" cy="657225"/>
          </a:xfrm>
          <a:custGeom>
            <a:avLst/>
            <a:gdLst/>
            <a:ahLst/>
            <a:cxnLst/>
            <a:rect l="l" t="t" r="r" b="b"/>
            <a:pathLst>
              <a:path w="3557904" h="657225">
                <a:moveTo>
                  <a:pt x="0" y="657222"/>
                </a:moveTo>
                <a:lnTo>
                  <a:pt x="3557587" y="657222"/>
                </a:lnTo>
                <a:lnTo>
                  <a:pt x="3557587" y="0"/>
                </a:lnTo>
                <a:lnTo>
                  <a:pt x="0" y="0"/>
                </a:lnTo>
                <a:lnTo>
                  <a:pt x="0" y="657222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73002" y="328615"/>
            <a:ext cx="3986529" cy="657225"/>
          </a:xfrm>
          <a:custGeom>
            <a:avLst/>
            <a:gdLst/>
            <a:ahLst/>
            <a:cxnLst/>
            <a:rect l="l" t="t" r="r" b="b"/>
            <a:pathLst>
              <a:path w="3986529" h="657225">
                <a:moveTo>
                  <a:pt x="0" y="657222"/>
                </a:moveTo>
                <a:lnTo>
                  <a:pt x="3986212" y="657222"/>
                </a:lnTo>
                <a:lnTo>
                  <a:pt x="3986212" y="0"/>
                </a:lnTo>
                <a:lnTo>
                  <a:pt x="0" y="0"/>
                </a:lnTo>
                <a:lnTo>
                  <a:pt x="0" y="65722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77257" y="314622"/>
            <a:ext cx="1741423" cy="723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7947" y="414638"/>
            <a:ext cx="1528800" cy="507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40141"/>
              </p:ext>
            </p:extLst>
          </p:nvPr>
        </p:nvGraphicFramePr>
        <p:xfrm>
          <a:off x="165336" y="309532"/>
          <a:ext cx="8788399" cy="4247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996439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Robot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Game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564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lang="ru-RU" sz="1400" b="1" u="none" spc="-5" dirty="0">
                          <a:latin typeface="Arial"/>
                          <a:cs typeface="Arial"/>
                        </a:rPr>
                        <a:t>Основная категория</a:t>
                      </a:r>
                      <a:endParaRPr lang="ru-RU" sz="1400" u="none" dirty="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30" dirty="0">
                          <a:latin typeface="Trebuchet MS"/>
                          <a:cs typeface="Trebuchet MS"/>
                        </a:rPr>
                        <a:t>Использование датчиков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Любой </a:t>
                      </a:r>
                      <a:r>
                        <a:rPr lang="ru-RU" sz="1200" spc="-35" dirty="0" err="1">
                          <a:latin typeface="Arial"/>
                          <a:cs typeface="Arial"/>
                        </a:rPr>
                        <a:t>лего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 датчик, указанный в правилах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70" dirty="0">
                          <a:latin typeface="Arial"/>
                          <a:cs typeface="Arial"/>
                        </a:rPr>
                        <a:t>Простейшие миссии могут быть решены без датчиков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4381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ru-RU" sz="1200" spc="-50" dirty="0">
                          <a:latin typeface="Arial"/>
                          <a:cs typeface="Arial"/>
                        </a:rPr>
                        <a:t>Тем не менее использование датчиков улучшает результаты команды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.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marR="59309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>
                          <a:tab pos="269240" algn="l"/>
                        </a:tabLst>
                        <a:defRPr/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Любой </a:t>
                      </a:r>
                      <a:r>
                        <a:rPr lang="ru-RU" sz="1200" spc="-35" dirty="0" err="1">
                          <a:latin typeface="Arial"/>
                          <a:cs typeface="Arial"/>
                        </a:rPr>
                        <a:t>лего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 датчик, указанный в правилах</a:t>
                      </a:r>
                      <a:r>
                        <a:rPr lang="ru-RU" sz="1200" spc="0" dirty="0">
                          <a:latin typeface="Arial"/>
                          <a:cs typeface="Arial"/>
                        </a:rPr>
                        <a:t> и датчик цвета </a:t>
                      </a:r>
                      <a:r>
                        <a:rPr lang="en-US" sz="1200" spc="-55" dirty="0" err="1">
                          <a:latin typeface="Arial"/>
                          <a:cs typeface="Arial"/>
                        </a:rPr>
                        <a:t>HiTechnic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75" dirty="0">
                          <a:latin typeface="Arial"/>
                          <a:cs typeface="Arial"/>
                        </a:rPr>
                        <a:t>Датчики играют ключевую роль на любых уровнях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25" dirty="0">
                          <a:latin typeface="Trebuchet MS"/>
                          <a:cs typeface="Trebuchet MS"/>
                        </a:rPr>
                        <a:t>Программирование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Заранее запрограммированный</a:t>
                      </a:r>
                      <a:r>
                        <a:rPr lang="en-US" sz="1200" spc="-35" dirty="0">
                          <a:latin typeface="Arial"/>
                          <a:cs typeface="Arial"/>
                        </a:rPr>
                        <a:t>. 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Изменения разрешаются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.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0" dirty="0">
                          <a:latin typeface="Arial"/>
                          <a:cs typeface="Arial"/>
                        </a:rPr>
                        <a:t>Начинающие могут участвовать и завершать задания с базовым уровнем навыка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. 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Однако продвинутое программирование полезно для успеха команды.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marR="360045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Заранее запрограммированный</a:t>
                      </a:r>
                      <a:r>
                        <a:rPr lang="en-US" sz="1200" spc="-35" dirty="0">
                          <a:latin typeface="Arial"/>
                          <a:cs typeface="Arial"/>
                        </a:rPr>
                        <a:t>. 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Но обязан подвергнуться изменениям под сюрприз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640080" indent="-171450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0" dirty="0">
                          <a:latin typeface="Arial"/>
                          <a:cs typeface="Arial"/>
                        </a:rPr>
                        <a:t>Понадобятся сложные программы, для успешного завершения заданий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25" dirty="0">
                          <a:latin typeface="Trebuchet MS"/>
                          <a:cs typeface="Trebuchet MS"/>
                        </a:rPr>
                        <a:t>Запуск робота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0" dirty="0">
                          <a:latin typeface="Arial"/>
                          <a:cs typeface="Arial"/>
                        </a:rPr>
                        <a:t>Автономная работа,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2.5 </a:t>
                      </a:r>
                      <a:r>
                        <a:rPr lang="ru-RU" sz="1200" spc="-10" dirty="0">
                          <a:latin typeface="Arial"/>
                          <a:cs typeface="Arial"/>
                        </a:rPr>
                        <a:t>минуты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85" dirty="0">
                          <a:latin typeface="Arial"/>
                          <a:cs typeface="Arial"/>
                        </a:rPr>
                        <a:t>Команды могут захватывать и перезапускать робота (со штрафом)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217804" indent="-171450">
                        <a:lnSpc>
                          <a:spcPct val="100000"/>
                        </a:lnSpc>
                        <a:spcBef>
                          <a:spcPts val="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5" dirty="0">
                          <a:latin typeface="Arial"/>
                          <a:cs typeface="Arial"/>
                        </a:rPr>
                        <a:t>В зоне страта команды могут трогать робота и изменять </a:t>
                      </a:r>
                      <a:r>
                        <a:rPr lang="ru-RU" sz="1200" spc="-35" dirty="0" err="1">
                          <a:latin typeface="Arial"/>
                          <a:cs typeface="Arial"/>
                        </a:rPr>
                        <a:t>приспособы</a:t>
                      </a:r>
                      <a:r>
                        <a:rPr lang="ru-RU" sz="1200" spc="-35" dirty="0">
                          <a:latin typeface="Arial"/>
                          <a:cs typeface="Arial"/>
                        </a:rPr>
                        <a:t> (без штрафа)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0" dirty="0">
                          <a:latin typeface="Arial"/>
                          <a:cs typeface="Arial"/>
                        </a:rPr>
                        <a:t>Автономная работа,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2 </a:t>
                      </a:r>
                      <a:r>
                        <a:rPr lang="ru-RU" sz="1200" spc="-55" dirty="0">
                          <a:latin typeface="Arial"/>
                          <a:cs typeface="Arial"/>
                        </a:rPr>
                        <a:t>минуты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252729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60" dirty="0">
                          <a:latin typeface="Arial"/>
                          <a:cs typeface="Arial"/>
                        </a:rPr>
                        <a:t>Запуск робота завершится как только участник команды дотрагивается до робота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155" marR="4216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lang="ru-RU" sz="1200" b="1" spc="-45" dirty="0">
                          <a:latin typeface="Trebuchet MS"/>
                          <a:cs typeface="Trebuchet MS"/>
                        </a:rPr>
                        <a:t>Сюрприз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30" dirty="0">
                          <a:latin typeface="Arial"/>
                          <a:cs typeface="Arial"/>
                        </a:rPr>
                        <a:t>Нет сюрприза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 marL="268605" marR="677545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sz="1200" spc="-75" dirty="0">
                          <a:latin typeface="Arial"/>
                          <a:cs typeface="Arial"/>
                        </a:rPr>
                        <a:t>Changes 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required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pre-  constructed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pre-programmed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robots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0" dirty="0">
                          <a:latin typeface="Arial"/>
                          <a:cs typeface="Arial"/>
                        </a:rPr>
                        <a:t>Правило сюрприза объявляется в день запуска.</a:t>
                      </a:r>
                      <a:endParaRPr lang="en-US" sz="1200" spc="-50" dirty="0">
                        <a:latin typeface="Arial"/>
                        <a:cs typeface="Arial"/>
                      </a:endParaRPr>
                    </a:p>
                    <a:p>
                      <a:pPr marL="268605" indent="-1714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269240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Это может потребовать изменения конструкции и/или программирования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507947" y="4552850"/>
            <a:ext cx="3220300" cy="1801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0370" y="4583852"/>
            <a:ext cx="3467100" cy="167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3062" y="311398"/>
            <a:ext cx="3329304" cy="646430"/>
          </a:xfrm>
          <a:custGeom>
            <a:avLst/>
            <a:gdLst/>
            <a:ahLst/>
            <a:cxnLst/>
            <a:rect l="l" t="t" r="r" b="b"/>
            <a:pathLst>
              <a:path w="3329304" h="646430">
                <a:moveTo>
                  <a:pt x="0" y="645863"/>
                </a:moveTo>
                <a:lnTo>
                  <a:pt x="3328987" y="645863"/>
                </a:lnTo>
                <a:lnTo>
                  <a:pt x="3328987" y="0"/>
                </a:lnTo>
                <a:lnTo>
                  <a:pt x="0" y="0"/>
                </a:lnTo>
                <a:lnTo>
                  <a:pt x="0" y="645863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72050" y="311398"/>
            <a:ext cx="3764279" cy="646430"/>
          </a:xfrm>
          <a:custGeom>
            <a:avLst/>
            <a:gdLst/>
            <a:ahLst/>
            <a:cxnLst/>
            <a:rect l="l" t="t" r="r" b="b"/>
            <a:pathLst>
              <a:path w="3764279" h="646430">
                <a:moveTo>
                  <a:pt x="0" y="645863"/>
                </a:moveTo>
                <a:lnTo>
                  <a:pt x="3764064" y="645863"/>
                </a:lnTo>
                <a:lnTo>
                  <a:pt x="3764064" y="0"/>
                </a:lnTo>
                <a:lnTo>
                  <a:pt x="0" y="0"/>
                </a:lnTo>
                <a:lnTo>
                  <a:pt x="0" y="64586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97552"/>
              </p:ext>
            </p:extLst>
          </p:nvPr>
        </p:nvGraphicFramePr>
        <p:xfrm>
          <a:off x="259885" y="292323"/>
          <a:ext cx="8470899" cy="4101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9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84023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Project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3388" indent="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lang="ru-RU" sz="1400" b="1" dirty="0">
                          <a:latin typeface="Arial"/>
                          <a:cs typeface="Arial"/>
                        </a:rPr>
                        <a:t>Творческая категория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u-RU" sz="1600" b="1" spc="-70" dirty="0">
                          <a:latin typeface="Trebuchet MS"/>
                          <a:cs typeface="Trebuchet MS"/>
                        </a:rPr>
                        <a:t>Обзор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82905" marR="53975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30" dirty="0">
                          <a:latin typeface="Arial"/>
                          <a:cs typeface="Arial"/>
                        </a:rPr>
                        <a:t>Проект является обязательным компонентом задачи</a:t>
                      </a:r>
                    </a:p>
                    <a:p>
                      <a:pPr marL="382905" marR="53975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30" dirty="0">
                          <a:latin typeface="Arial"/>
                          <a:cs typeface="Arial"/>
                        </a:rPr>
                        <a:t>Тема проекта - тематическая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57150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Открытая категория не является обязательной, и команды выбирают для участия в программе</a:t>
                      </a:r>
                    </a:p>
                    <a:p>
                      <a:pPr marL="382270" marR="57150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Тема проекта - тематическая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97155" marR="179705" indent="0">
                        <a:lnSpc>
                          <a:spcPct val="100000"/>
                        </a:lnSpc>
                        <a:spcBef>
                          <a:spcPts val="225"/>
                        </a:spcBef>
                        <a:buNone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600" b="1" dirty="0">
                          <a:latin typeface="Trebuchet MS" panose="020B0603020202020204" pitchFamily="34" charset="0"/>
                          <a:cs typeface="Arial"/>
                        </a:rPr>
                        <a:t>Критерии судейства</a:t>
                      </a:r>
                      <a:endParaRPr lang="en-US" sz="1600" b="1" dirty="0">
                        <a:latin typeface="Trebuchet MS" panose="020B0603020202020204" pitchFamily="34" charset="0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82905" marR="17970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65" dirty="0">
                          <a:latin typeface="Arial"/>
                          <a:cs typeface="Arial"/>
                        </a:rPr>
                        <a:t>Акцент на реальной проблеме, инновационном решении и совместном решении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11112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6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Проект включает в себя стенд, презентацию, видео и прототип</a:t>
                      </a:r>
                    </a:p>
                    <a:p>
                      <a:pPr marL="382270" marR="11112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60" dirty="0">
                          <a:solidFill>
                            <a:srgbClr val="262626"/>
                          </a:solidFill>
                          <a:latin typeface="Arial"/>
                          <a:cs typeface="Arial"/>
                        </a:rPr>
                        <a:t>Акцент на инновационном прототипе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140">
                <a:tc>
                  <a:txBody>
                    <a:bodyPr/>
                    <a:lstStyle/>
                    <a:p>
                      <a:pPr marL="97155" marR="377190">
                        <a:lnSpc>
                          <a:spcPts val="1900"/>
                        </a:lnSpc>
                        <a:spcBef>
                          <a:spcPts val="270"/>
                        </a:spcBef>
                      </a:pPr>
                      <a:r>
                        <a:rPr lang="ru-RU" sz="1600" b="1" spc="-45" dirty="0">
                          <a:latin typeface="Trebuchet MS"/>
                          <a:cs typeface="Trebuchet MS"/>
                        </a:rPr>
                        <a:t>Прототип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82905" indent="-2857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60" dirty="0">
                          <a:latin typeface="Arial"/>
                          <a:cs typeface="Arial"/>
                        </a:rPr>
                        <a:t>Технические решения не требуются</a:t>
                      </a:r>
                    </a:p>
                    <a:p>
                      <a:pPr marL="382905" indent="-2857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60" dirty="0">
                          <a:latin typeface="Arial"/>
                          <a:cs typeface="Arial"/>
                        </a:rPr>
                        <a:t>Решения варьируются от образовательных решений до макетов</a:t>
                      </a:r>
                    </a:p>
                    <a:p>
                      <a:pPr marL="382905" indent="-285750">
                        <a:lnSpc>
                          <a:spcPts val="1435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60" dirty="0">
                          <a:latin typeface="Arial"/>
                          <a:cs typeface="Arial"/>
                        </a:rPr>
                        <a:t>Прототипы любого типа не требуются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38925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Требуется предварительно собранный и предварительно запрограммированный прототип, изготовленный с помощью LEGO MINDSTORMS</a:t>
                      </a:r>
                    </a:p>
                    <a:p>
                      <a:pPr marL="382270" marR="38925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Может смешиваться с элементами, отличными от LEGO</a:t>
                      </a:r>
                    </a:p>
                    <a:p>
                      <a:pPr marL="382270" marR="38925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55" dirty="0">
                          <a:latin typeface="Arial"/>
                          <a:cs typeface="Arial"/>
                        </a:rPr>
                        <a:t>Датчики могут быть включены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u-RU" sz="1600" b="1" spc="-55" dirty="0">
                          <a:latin typeface="Trebuchet MS"/>
                          <a:cs typeface="Trebuchet MS"/>
                        </a:rPr>
                        <a:t>Презентация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82905" marR="27940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lang="ru-RU" sz="1200" spc="-25" dirty="0">
                          <a:latin typeface="Arial"/>
                          <a:cs typeface="Arial"/>
                        </a:rPr>
                        <a:t>Творчество презентации является неотъемлемой частью (часто включает в себя реквизит и костюмы)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38544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Char char="•"/>
                        <a:tabLst>
                          <a:tab pos="382270" algn="l"/>
                          <a:tab pos="382905" algn="l"/>
                        </a:tabLst>
                      </a:pPr>
                      <a:r>
                        <a:rPr lang="ru-RU" sz="1200" spc="-40" dirty="0">
                          <a:latin typeface="Arial"/>
                          <a:cs typeface="Arial"/>
                        </a:rPr>
                        <a:t>Презентации более технические (иногда в национальных костюмах)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198699" y="4383623"/>
            <a:ext cx="3143250" cy="1971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7070" y="4399029"/>
            <a:ext cx="3174860" cy="1955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7244" y="286047"/>
            <a:ext cx="1617091" cy="723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6547" y="386063"/>
            <a:ext cx="1528800" cy="5075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3345" y="6354713"/>
            <a:ext cx="4194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Photo Credit: Razorback Open 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  <a:hlinkClick r:id="rId6"/>
              </a:rPr>
              <a:t>www.wroboto.org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897" y="1740703"/>
            <a:ext cx="2243440" cy="1032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3800" i="1" spc="170" dirty="0">
                <a:solidFill>
                  <a:srgbClr val="262626"/>
                </a:solidFill>
                <a:latin typeface="Times New Roman"/>
                <a:cs typeface="Times New Roman"/>
              </a:rPr>
              <a:t>Футбол</a:t>
            </a:r>
            <a:endParaRPr sz="3800" dirty="0">
              <a:latin typeface="Times New Roman"/>
              <a:cs typeface="Times New Roman"/>
            </a:endParaRPr>
          </a:p>
          <a:p>
            <a:pPr marL="219075" marR="211454" algn="ctr">
              <a:lnSpc>
                <a:spcPts val="1670"/>
              </a:lnSpc>
              <a:spcBef>
                <a:spcPts val="105"/>
              </a:spcBef>
            </a:pPr>
            <a:r>
              <a:rPr lang="ru-RU" sz="1400" spc="-5" dirty="0">
                <a:latin typeface="Arial"/>
                <a:cs typeface="Arial"/>
              </a:rPr>
              <a:t>Правила 2017 года</a:t>
            </a:r>
            <a:r>
              <a:rPr sz="1400" spc="-5" dirty="0">
                <a:latin typeface="Arial"/>
                <a:cs typeface="Arial"/>
              </a:rPr>
              <a:t>:  </a:t>
            </a:r>
            <a:r>
              <a:rPr sz="1400" spc="-5" dirty="0">
                <a:latin typeface="Arial"/>
                <a:cs typeface="Arial"/>
                <a:hlinkClick r:id="rId2"/>
              </a:rPr>
              <a:t>http://</a:t>
            </a:r>
            <a:r>
              <a:rPr sz="1400" dirty="0">
                <a:latin typeface="Arial"/>
                <a:cs typeface="Arial"/>
                <a:hlinkClick r:id="rId2"/>
              </a:rPr>
              <a:t>w</a:t>
            </a:r>
            <a:r>
              <a:rPr sz="1400" spc="-5" dirty="0">
                <a:latin typeface="Arial"/>
                <a:cs typeface="Arial"/>
                <a:hlinkClick r:id="rId2"/>
              </a:rPr>
              <a:t>ro2017.org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33201" y="962206"/>
            <a:ext cx="5181600" cy="4900509"/>
          </a:xfrm>
          <a:custGeom>
            <a:avLst/>
            <a:gdLst/>
            <a:ahLst/>
            <a:cxnLst/>
            <a:rect l="l" t="t" r="r" b="b"/>
            <a:pathLst>
              <a:path w="4686300" h="5608955">
                <a:moveTo>
                  <a:pt x="0" y="0"/>
                </a:moveTo>
                <a:lnTo>
                  <a:pt x="4686122" y="0"/>
                </a:lnTo>
                <a:lnTo>
                  <a:pt x="4686122" y="5608383"/>
                </a:lnTo>
                <a:lnTo>
                  <a:pt x="0" y="56083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10000" y="962206"/>
            <a:ext cx="5181600" cy="490050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5910" indent="-283210">
              <a:lnSpc>
                <a:spcPct val="100000"/>
              </a:lnSpc>
              <a:spcBef>
                <a:spcPts val="345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45" dirty="0">
                <a:solidFill>
                  <a:srgbClr val="262626"/>
                </a:solidFill>
                <a:latin typeface="Arial"/>
                <a:cs typeface="Arial"/>
              </a:rPr>
              <a:t>Автономный робот на базе </a:t>
            </a:r>
            <a:r>
              <a:rPr sz="1600" spc="-125" dirty="0">
                <a:solidFill>
                  <a:srgbClr val="262626"/>
                </a:solidFill>
                <a:latin typeface="Arial"/>
                <a:cs typeface="Arial"/>
              </a:rPr>
              <a:t>LEGO </a:t>
            </a:r>
            <a:r>
              <a:rPr sz="1600" spc="-105" dirty="0">
                <a:solidFill>
                  <a:srgbClr val="262626"/>
                </a:solidFill>
                <a:latin typeface="Arial"/>
                <a:cs typeface="Arial"/>
              </a:rPr>
              <a:t>MINDSTORMS</a:t>
            </a:r>
            <a:endParaRPr sz="1600" dirty="0">
              <a:latin typeface="Arial"/>
              <a:cs typeface="Arial"/>
            </a:endParaRPr>
          </a:p>
          <a:p>
            <a:pPr marL="295910" marR="185420" indent="-283210">
              <a:lnSpc>
                <a:spcPct val="112000"/>
              </a:lnSpc>
              <a:spcBef>
                <a:spcPts val="15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10" dirty="0">
                <a:solidFill>
                  <a:srgbClr val="262626"/>
                </a:solidFill>
                <a:latin typeface="Arial"/>
                <a:cs typeface="Arial"/>
              </a:rPr>
              <a:t>Все детали должны быть </a:t>
            </a:r>
            <a:r>
              <a:rPr lang="en-US" sz="1600" spc="-70" dirty="0">
                <a:solidFill>
                  <a:srgbClr val="262626"/>
                </a:solidFill>
                <a:latin typeface="Arial"/>
                <a:cs typeface="Arial"/>
              </a:rPr>
              <a:t>LEGO</a:t>
            </a:r>
            <a:r>
              <a:rPr lang="ru-RU" sz="1600" spc="-70" dirty="0">
                <a:solidFill>
                  <a:srgbClr val="262626"/>
                </a:solidFill>
                <a:latin typeface="Arial"/>
                <a:cs typeface="Arial"/>
              </a:rPr>
              <a:t>, исключая датчик </a:t>
            </a:r>
            <a:r>
              <a:rPr sz="1600" spc="-75" dirty="0" err="1">
                <a:latin typeface="Arial"/>
                <a:cs typeface="Arial"/>
              </a:rPr>
              <a:t>HiTechnic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lang="ru-RU" sz="1600" spc="-75" dirty="0" err="1">
                <a:latin typeface="Arial"/>
                <a:cs typeface="Arial"/>
              </a:rPr>
              <a:t>ИКсикер</a:t>
            </a:r>
            <a:r>
              <a:rPr sz="1600" spc="-85" dirty="0">
                <a:solidFill>
                  <a:srgbClr val="262626"/>
                </a:solidFill>
                <a:latin typeface="Arial"/>
                <a:cs typeface="Arial"/>
              </a:rPr>
              <a:t>, </a:t>
            </a:r>
            <a:r>
              <a:rPr lang="ru-RU" sz="1600" spc="-85" dirty="0">
                <a:solidFill>
                  <a:srgbClr val="262626"/>
                </a:solidFill>
                <a:latin typeface="Arial"/>
                <a:cs typeface="Arial"/>
              </a:rPr>
              <a:t>датчик цвета </a:t>
            </a:r>
            <a:r>
              <a:rPr sz="1600" spc="-75" dirty="0" err="1">
                <a:solidFill>
                  <a:srgbClr val="262626"/>
                </a:solidFill>
                <a:latin typeface="Arial"/>
                <a:cs typeface="Arial"/>
              </a:rPr>
              <a:t>HiTechnic</a:t>
            </a:r>
            <a:r>
              <a:rPr lang="ru-RU" sz="1600" spc="-75" dirty="0">
                <a:solidFill>
                  <a:srgbClr val="262626"/>
                </a:solidFill>
                <a:latin typeface="Arial"/>
                <a:cs typeface="Arial"/>
              </a:rPr>
              <a:t>, компас </a:t>
            </a:r>
            <a:r>
              <a:rPr sz="1600" spc="-75" dirty="0" err="1">
                <a:solidFill>
                  <a:srgbClr val="262626"/>
                </a:solidFill>
                <a:latin typeface="Arial"/>
                <a:cs typeface="Arial"/>
              </a:rPr>
              <a:t>HiTechnic</a:t>
            </a:r>
            <a:r>
              <a:rPr sz="1600" spc="-5" dirty="0">
                <a:solidFill>
                  <a:srgbClr val="262626"/>
                </a:solidFill>
                <a:latin typeface="Arial"/>
                <a:cs typeface="Arial"/>
              </a:rPr>
              <a:t>.</a:t>
            </a:r>
            <a:r>
              <a:rPr lang="ru-RU" sz="1600" spc="-5" dirty="0">
                <a:solidFill>
                  <a:srgbClr val="262626"/>
                </a:solidFill>
                <a:latin typeface="Arial"/>
                <a:cs typeface="Arial"/>
              </a:rPr>
              <a:t> И УЗ-датчик</a:t>
            </a:r>
            <a:r>
              <a:rPr sz="1600" spc="-10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95910" indent="-283210">
              <a:lnSpc>
                <a:spcPct val="100000"/>
              </a:lnSpc>
              <a:spcBef>
                <a:spcPts val="215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85" dirty="0">
                <a:solidFill>
                  <a:srgbClr val="262626"/>
                </a:solidFill>
                <a:latin typeface="Arial"/>
                <a:cs typeface="Arial"/>
              </a:rPr>
              <a:t>Лента разрешена для закрепления проводов</a:t>
            </a:r>
            <a:r>
              <a:rPr sz="1600" spc="-50" dirty="0">
                <a:solidFill>
                  <a:srgbClr val="262626"/>
                </a:solidFill>
                <a:latin typeface="Arial"/>
                <a:cs typeface="Arial"/>
              </a:rPr>
              <a:t>.</a:t>
            </a:r>
            <a:r>
              <a:rPr sz="1600" spc="-12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ru-RU" sz="1600" spc="-120" dirty="0">
                <a:solidFill>
                  <a:srgbClr val="262626"/>
                </a:solidFill>
                <a:latin typeface="Arial"/>
                <a:cs typeface="Arial"/>
              </a:rPr>
              <a:t>Не-</a:t>
            </a:r>
            <a:r>
              <a:rPr lang="ru-RU" sz="1600" spc="-120" dirty="0" err="1">
                <a:solidFill>
                  <a:srgbClr val="262626"/>
                </a:solidFill>
                <a:latin typeface="Arial"/>
                <a:cs typeface="Arial"/>
              </a:rPr>
              <a:t>лего</a:t>
            </a:r>
            <a:r>
              <a:rPr lang="ru-RU" sz="1600" spc="-120" dirty="0">
                <a:solidFill>
                  <a:srgbClr val="262626"/>
                </a:solidFill>
                <a:latin typeface="Arial"/>
                <a:cs typeface="Arial"/>
              </a:rPr>
              <a:t> детали могут быть использованы для создания ручки</a:t>
            </a:r>
            <a:endParaRPr sz="1600" dirty="0">
              <a:latin typeface="Arial"/>
              <a:cs typeface="Arial"/>
            </a:endParaRPr>
          </a:p>
          <a:p>
            <a:pPr marL="295910" marR="356870" indent="-283210">
              <a:lnSpc>
                <a:spcPct val="111100"/>
              </a:lnSpc>
              <a:spcBef>
                <a:spcPts val="30"/>
              </a:spcBef>
              <a:buClr>
                <a:srgbClr val="262626"/>
              </a:buClr>
              <a:buChar char="•"/>
              <a:tabLst>
                <a:tab pos="295275" algn="l"/>
                <a:tab pos="295910" algn="l"/>
              </a:tabLst>
            </a:pPr>
            <a:r>
              <a:rPr lang="ru-RU" sz="1600" spc="-60" dirty="0">
                <a:latin typeface="Arial"/>
                <a:cs typeface="Arial"/>
              </a:rPr>
              <a:t>Предварительно спроектированные роботы должны быть собраны с нуля на соревновании</a:t>
            </a:r>
            <a:endParaRPr sz="1600" dirty="0">
              <a:latin typeface="Arial"/>
              <a:cs typeface="Arial"/>
            </a:endParaRPr>
          </a:p>
          <a:p>
            <a:pPr marL="295910" marR="155575" indent="-283210">
              <a:lnSpc>
                <a:spcPct val="111100"/>
              </a:lnSpc>
              <a:spcBef>
                <a:spcPts val="35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130" dirty="0">
                <a:solidFill>
                  <a:srgbClr val="262626"/>
                </a:solidFill>
                <a:latin typeface="Arial"/>
                <a:cs typeface="Arial"/>
              </a:rPr>
              <a:t>В футболе участвуют роботы 2х2, играющие в футбол с ИК-мячом.</a:t>
            </a:r>
            <a:endParaRPr sz="1600" dirty="0">
              <a:latin typeface="Arial"/>
              <a:cs typeface="Arial"/>
            </a:endParaRPr>
          </a:p>
          <a:p>
            <a:pPr marL="295910" marR="73660" indent="-283210">
              <a:lnSpc>
                <a:spcPct val="111100"/>
              </a:lnSpc>
              <a:spcBef>
                <a:spcPts val="35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110" dirty="0">
                <a:solidFill>
                  <a:srgbClr val="262626"/>
                </a:solidFill>
                <a:latin typeface="Arial"/>
                <a:cs typeface="Arial"/>
              </a:rPr>
              <a:t>Игры - это две половины по 5 минут и 5 минут между половинами для ремонта и перепрограммирования.</a:t>
            </a:r>
            <a:endParaRPr sz="1600" dirty="0">
              <a:latin typeface="Arial"/>
              <a:cs typeface="Arial"/>
            </a:endParaRPr>
          </a:p>
          <a:p>
            <a:pPr marL="295910" marR="62230" indent="-283210">
              <a:lnSpc>
                <a:spcPct val="111100"/>
              </a:lnSpc>
              <a:spcBef>
                <a:spcPts val="30"/>
              </a:spcBef>
              <a:buChar char="•"/>
              <a:tabLst>
                <a:tab pos="295275" algn="l"/>
                <a:tab pos="295910" algn="l"/>
              </a:tabLst>
            </a:pPr>
            <a:r>
              <a:rPr lang="ru-RU" sz="1600" spc="-65" dirty="0">
                <a:solidFill>
                  <a:srgbClr val="262626"/>
                </a:solidFill>
                <a:latin typeface="Arial"/>
                <a:cs typeface="Arial"/>
              </a:rPr>
              <a:t>Существуют ограничения по размеру (высота 22 см, диаметр круга 22 см) и ограничения по весу (</a:t>
            </a:r>
            <a:r>
              <a:rPr lang="en-US" sz="1600" spc="-65" dirty="0">
                <a:solidFill>
                  <a:srgbClr val="262626"/>
                </a:solidFill>
                <a:latin typeface="Arial"/>
                <a:cs typeface="Arial"/>
              </a:rPr>
              <a:t>&lt;</a:t>
            </a:r>
            <a:r>
              <a:rPr lang="ru-RU" sz="1600" spc="-65" dirty="0">
                <a:solidFill>
                  <a:srgbClr val="262626"/>
                </a:solidFill>
                <a:latin typeface="Arial"/>
                <a:cs typeface="Arial"/>
              </a:rPr>
              <a:t>1 кг) для вашего робота</a:t>
            </a:r>
            <a:endParaRPr sz="1600" dirty="0">
              <a:latin typeface="Arial"/>
              <a:cs typeface="Arial"/>
            </a:endParaRPr>
          </a:p>
          <a:p>
            <a:pPr marL="295910" marR="5080" indent="-283210">
              <a:lnSpc>
                <a:spcPct val="112000"/>
              </a:lnSpc>
              <a:spcBef>
                <a:spcPts val="20"/>
              </a:spcBef>
              <a:buClr>
                <a:srgbClr val="262626"/>
              </a:buClr>
              <a:buChar char="•"/>
              <a:tabLst>
                <a:tab pos="295275" algn="l"/>
                <a:tab pos="295910" algn="l"/>
              </a:tabLst>
            </a:pPr>
            <a:r>
              <a:rPr lang="ru-RU" sz="1600" spc="-45" dirty="0">
                <a:latin typeface="Arial"/>
                <a:cs typeface="Arial"/>
              </a:rPr>
              <a:t>Вне установленного времени сборки, программирования, обслуживания и тестирования робот не может быть модифицирован или заменен.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277" y="761264"/>
            <a:ext cx="2146681" cy="90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34643" y="3146869"/>
            <a:ext cx="3246158" cy="2196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1548" y="5419004"/>
            <a:ext cx="30422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spc="-5" dirty="0">
                <a:latin typeface="Arial"/>
                <a:cs typeface="Arial"/>
              </a:rPr>
              <a:t>Фото предоставлено</a:t>
            </a:r>
            <a:r>
              <a:rPr sz="1400" spc="-5" dirty="0">
                <a:latin typeface="Arial"/>
                <a:cs typeface="Arial"/>
              </a:rPr>
              <a:t>: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  <a:hlinkClick r:id="rId5"/>
              </a:rPr>
              <a:t>www.highlandmirror.com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874</Words>
  <Application>Microsoft Office PowerPoint</Application>
  <PresentationFormat>Экран (4:3)</PresentationFormat>
  <Paragraphs>112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Trebuchet MS</vt:lpstr>
      <vt:lpstr>Office Theme</vt:lpstr>
      <vt:lpstr>LEGO®  MINDSTORMS®  СОРЕВНОВАНИЯ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LEGO®  MINDSTORMS®  СОРЕВНОВАНИЯ</dc:title>
  <cp:lastModifiedBy>Vladimir Abay</cp:lastModifiedBy>
  <cp:revision>129</cp:revision>
  <dcterms:created xsi:type="dcterms:W3CDTF">2019-07-10T13:25:33Z</dcterms:created>
  <dcterms:modified xsi:type="dcterms:W3CDTF">2019-07-10T15:00:31Z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2019-07-10T00:00:00Z</vt:filetime>
  </property>
</Properties>
</file>